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19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27"/>
    <p:restoredTop sz="96245"/>
  </p:normalViewPr>
  <p:slideViewPr>
    <p:cSldViewPr snapToGrid="0">
      <p:cViewPr varScale="1">
        <p:scale>
          <a:sx n="125" d="100"/>
          <a:sy n="125" d="100"/>
        </p:scale>
        <p:origin x="28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presProps" Target="presProps.xml"/><Relationship Id="rId3" Type="http://schemas.openxmlformats.org/officeDocument/2006/relationships/viewProps" Target="viewProps.xml"/><Relationship Id="rId4" Type="http://schemas.openxmlformats.org/officeDocument/2006/relationships/theme" Target="theme/theme1.xml"/><Relationship Id="rId5" Type="http://schemas.openxmlformats.org/officeDocument/2006/relationships/tableStyles" Target="tableStyles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9" Type="http://schemas.openxmlformats.org/officeDocument/2006/relationships/slide" Target="slides/slide4.xml"/><Relationship Id="rId10" Type="http://schemas.openxmlformats.org/officeDocument/2006/relationships/slide" Target="slides/slide5.xml"/><Relationship Id="rId11" Type="http://schemas.openxmlformats.org/officeDocument/2006/relationships/slide" Target="slides/slide6.xml"/><Relationship Id="rId12" Type="http://schemas.openxmlformats.org/officeDocument/2006/relationships/slide" Target="slides/slide7.xml"/><Relationship Id="rId13" Type="http://schemas.openxmlformats.org/officeDocument/2006/relationships/slide" Target="slides/slide8.xml"/><Relationship Id="rId14" Type="http://schemas.openxmlformats.org/officeDocument/2006/relationships/slide" Target="slides/slide9.xml"/><Relationship Id="rId15" Type="http://schemas.openxmlformats.org/officeDocument/2006/relationships/slide" Target="slides/slide10.xml"/><Relationship Id="rId16" Type="http://schemas.openxmlformats.org/officeDocument/2006/relationships/slide" Target="slides/slide11.xml"/></Relationships>
</file>

<file path=ppt/media/image1.png>
</file>

<file path=ppt/media/image2.png>
</file>

<file path=ppt/media/image3.pn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9213" y="2514600"/>
            <a:ext cx="8915399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F4BEC3-13EA-CF4A-8517-B8770EE224EA}" type="datetimeFigureOut">
              <a:rPr lang="en-AM" smtClean="0"/>
              <a:t>19.03.24</a:t>
            </a:fld>
            <a:endParaRPr lang="en-AM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M"/>
          </a:p>
        </p:txBody>
      </p:sp>
      <p:sp>
        <p:nvSpPr>
          <p:cNvPr id="7" name="Freeform 6"/>
          <p:cNvSpPr/>
          <p:nvPr/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4529540"/>
            <a:ext cx="779767" cy="365125"/>
          </a:xfrm>
        </p:spPr>
        <p:txBody>
          <a:bodyPr/>
          <a:lstStyle/>
          <a:p>
            <a:fld id="{46E48AEC-55C6-8640-8E9D-D61E6923D479}" type="slidenum">
              <a:rPr lang="en-AM" smtClean="0"/>
              <a:t>‹#›</a:t>
            </a:fld>
            <a:endParaRPr lang="en-AM"/>
          </a:p>
        </p:txBody>
      </p:sp>
    </p:spTree>
    <p:extLst>
      <p:ext uri="{BB962C8B-B14F-4D97-AF65-F5344CB8AC3E}">
        <p14:creationId xmlns:p14="http://schemas.microsoft.com/office/powerpoint/2010/main" val="318044256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09600"/>
            <a:ext cx="8915399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F4BEC3-13EA-CF4A-8517-B8770EE224EA}" type="datetimeFigureOut">
              <a:rPr lang="en-AM" smtClean="0"/>
              <a:t>19.03.24</a:t>
            </a:fld>
            <a:endParaRPr lang="en-AM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M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46E48AEC-55C6-8640-8E9D-D61E6923D479}" type="slidenum">
              <a:rPr lang="en-AM" smtClean="0"/>
              <a:t>‹#›</a:t>
            </a:fld>
            <a:endParaRPr lang="en-AM"/>
          </a:p>
        </p:txBody>
      </p:sp>
    </p:spTree>
    <p:extLst>
      <p:ext uri="{BB962C8B-B14F-4D97-AF65-F5344CB8AC3E}">
        <p14:creationId xmlns:p14="http://schemas.microsoft.com/office/powerpoint/2010/main" val="9125070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275012" y="3505200"/>
            <a:ext cx="753655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F4BEC3-13EA-CF4A-8517-B8770EE224EA}" type="datetimeFigureOut">
              <a:rPr lang="en-AM" smtClean="0"/>
              <a:t>19.03.24</a:t>
            </a:fld>
            <a:endParaRPr lang="en-AM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M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46E48AEC-55C6-8640-8E9D-D61E6923D479}" type="slidenum">
              <a:rPr lang="en-AM" smtClean="0"/>
              <a:t>‹#›</a:t>
            </a:fld>
            <a:endParaRPr lang="en-AM"/>
          </a:p>
        </p:txBody>
      </p:sp>
      <p:sp>
        <p:nvSpPr>
          <p:cNvPr id="14" name="TextBox 13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86413418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2438400"/>
            <a:ext cx="8915400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F4BEC3-13EA-CF4A-8517-B8770EE224EA}" type="datetimeFigureOut">
              <a:rPr lang="en-AM" smtClean="0"/>
              <a:t>19.03.24</a:t>
            </a:fld>
            <a:endParaRPr lang="en-AM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M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46E48AEC-55C6-8640-8E9D-D61E6923D479}" type="slidenum">
              <a:rPr lang="en-AM" smtClean="0"/>
              <a:t>‹#›</a:t>
            </a:fld>
            <a:endParaRPr lang="en-AM"/>
          </a:p>
        </p:txBody>
      </p:sp>
    </p:spTree>
    <p:extLst>
      <p:ext uri="{BB962C8B-B14F-4D97-AF65-F5344CB8AC3E}">
        <p14:creationId xmlns:p14="http://schemas.microsoft.com/office/powerpoint/2010/main" val="312714444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F4BEC3-13EA-CF4A-8517-B8770EE224EA}" type="datetimeFigureOut">
              <a:rPr lang="en-AM" smtClean="0"/>
              <a:t>19.03.24</a:t>
            </a:fld>
            <a:endParaRPr lang="en-AM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M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46E48AEC-55C6-8640-8E9D-D61E6923D479}" type="slidenum">
              <a:rPr lang="en-AM" smtClean="0"/>
              <a:t>‹#›</a:t>
            </a:fld>
            <a:endParaRPr lang="en-AM"/>
          </a:p>
        </p:txBody>
      </p:sp>
      <p:sp>
        <p:nvSpPr>
          <p:cNvPr id="17" name="TextBox 16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95464593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27407"/>
            <a:ext cx="8915399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F4BEC3-13EA-CF4A-8517-B8770EE224EA}" type="datetimeFigureOut">
              <a:rPr lang="en-AM" smtClean="0"/>
              <a:t>19.03.24</a:t>
            </a:fld>
            <a:endParaRPr lang="en-AM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M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46E48AEC-55C6-8640-8E9D-D61E6923D479}" type="slidenum">
              <a:rPr lang="en-AM" smtClean="0"/>
              <a:t>‹#›</a:t>
            </a:fld>
            <a:endParaRPr lang="en-AM"/>
          </a:p>
        </p:txBody>
      </p:sp>
    </p:spTree>
    <p:extLst>
      <p:ext uri="{BB962C8B-B14F-4D97-AF65-F5344CB8AC3E}">
        <p14:creationId xmlns:p14="http://schemas.microsoft.com/office/powerpoint/2010/main" val="91438222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F4BEC3-13EA-CF4A-8517-B8770EE224EA}" type="datetimeFigureOut">
              <a:rPr lang="en-AM" smtClean="0"/>
              <a:t>19.03.24</a:t>
            </a:fld>
            <a:endParaRPr lang="en-AM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M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E48AEC-55C6-8640-8E9D-D61E6923D479}" type="slidenum">
              <a:rPr lang="en-AM" smtClean="0"/>
              <a:t>‹#›</a:t>
            </a:fld>
            <a:endParaRPr lang="en-AM"/>
          </a:p>
        </p:txBody>
      </p:sp>
    </p:spTree>
    <p:extLst>
      <p:ext uri="{BB962C8B-B14F-4D97-AF65-F5344CB8AC3E}">
        <p14:creationId xmlns:p14="http://schemas.microsoft.com/office/powerpoint/2010/main" val="229885780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94812" y="627405"/>
            <a:ext cx="2207601" cy="5283817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89212" y="627405"/>
            <a:ext cx="6477000" cy="52838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F4BEC3-13EA-CF4A-8517-B8770EE224EA}" type="datetimeFigureOut">
              <a:rPr lang="en-AM" smtClean="0"/>
              <a:t>19.03.24</a:t>
            </a:fld>
            <a:endParaRPr lang="en-AM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M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E48AEC-55C6-8640-8E9D-D61E6923D479}" type="slidenum">
              <a:rPr lang="en-AM" smtClean="0"/>
              <a:t>‹#›</a:t>
            </a:fld>
            <a:endParaRPr lang="en-AM"/>
          </a:p>
        </p:txBody>
      </p:sp>
    </p:spTree>
    <p:extLst>
      <p:ext uri="{BB962C8B-B14F-4D97-AF65-F5344CB8AC3E}">
        <p14:creationId xmlns:p14="http://schemas.microsoft.com/office/powerpoint/2010/main" val="8770774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F4BEC3-13EA-CF4A-8517-B8770EE224EA}" type="datetimeFigureOut">
              <a:rPr lang="en-AM" smtClean="0"/>
              <a:t>19.03.24</a:t>
            </a:fld>
            <a:endParaRPr lang="en-AM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M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E48AEC-55C6-8640-8E9D-D61E6923D479}" type="slidenum">
              <a:rPr lang="en-AM" smtClean="0"/>
              <a:t>‹#›</a:t>
            </a:fld>
            <a:endParaRPr lang="en-AM"/>
          </a:p>
        </p:txBody>
      </p:sp>
    </p:spTree>
    <p:extLst>
      <p:ext uri="{BB962C8B-B14F-4D97-AF65-F5344CB8AC3E}">
        <p14:creationId xmlns:p14="http://schemas.microsoft.com/office/powerpoint/2010/main" val="42691766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2058750"/>
            <a:ext cx="8915399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3530129"/>
            <a:ext cx="8915399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F4BEC3-13EA-CF4A-8517-B8770EE224EA}" type="datetimeFigureOut">
              <a:rPr lang="en-AM" smtClean="0"/>
              <a:t>19.03.24</a:t>
            </a:fld>
            <a:endParaRPr lang="en-AM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M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46E48AEC-55C6-8640-8E9D-D61E6923D479}" type="slidenum">
              <a:rPr lang="en-AM" smtClean="0"/>
              <a:t>‹#›</a:t>
            </a:fld>
            <a:endParaRPr lang="en-AM"/>
          </a:p>
        </p:txBody>
      </p:sp>
    </p:spTree>
    <p:extLst>
      <p:ext uri="{BB962C8B-B14F-4D97-AF65-F5344CB8AC3E}">
        <p14:creationId xmlns:p14="http://schemas.microsoft.com/office/powerpoint/2010/main" val="9491834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89212" y="2133600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90747" y="2126222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F4BEC3-13EA-CF4A-8517-B8770EE224EA}" type="datetimeFigureOut">
              <a:rPr lang="en-AM" smtClean="0"/>
              <a:t>19.03.24</a:t>
            </a:fld>
            <a:endParaRPr lang="en-AM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M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46E48AEC-55C6-8640-8E9D-D61E6923D479}" type="slidenum">
              <a:rPr lang="en-AM" smtClean="0"/>
              <a:t>‹#›</a:t>
            </a:fld>
            <a:endParaRPr lang="en-AM"/>
          </a:p>
        </p:txBody>
      </p:sp>
    </p:spTree>
    <p:extLst>
      <p:ext uri="{BB962C8B-B14F-4D97-AF65-F5344CB8AC3E}">
        <p14:creationId xmlns:p14="http://schemas.microsoft.com/office/powerpoint/2010/main" val="3601489793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9373" y="1972703"/>
            <a:ext cx="39927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89212" y="2548966"/>
            <a:ext cx="4342893" cy="335406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06629" y="1969475"/>
            <a:ext cx="399900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166957" y="2545738"/>
            <a:ext cx="4338674" cy="335406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F4BEC3-13EA-CF4A-8517-B8770EE224EA}" type="datetimeFigureOut">
              <a:rPr lang="en-AM" smtClean="0"/>
              <a:t>19.03.24</a:t>
            </a:fld>
            <a:endParaRPr lang="en-AM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M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46E48AEC-55C6-8640-8E9D-D61E6923D479}" type="slidenum">
              <a:rPr lang="en-AM" smtClean="0"/>
              <a:t>‹#›</a:t>
            </a:fld>
            <a:endParaRPr lang="en-AM"/>
          </a:p>
        </p:txBody>
      </p:sp>
    </p:spTree>
    <p:extLst>
      <p:ext uri="{BB962C8B-B14F-4D97-AF65-F5344CB8AC3E}">
        <p14:creationId xmlns:p14="http://schemas.microsoft.com/office/powerpoint/2010/main" val="541349688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F4BEC3-13EA-CF4A-8517-B8770EE224EA}" type="datetimeFigureOut">
              <a:rPr lang="en-AM" smtClean="0"/>
              <a:t>19.03.24</a:t>
            </a:fld>
            <a:endParaRPr lang="en-AM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M"/>
          </a:p>
        </p:txBody>
      </p:sp>
      <p:sp>
        <p:nvSpPr>
          <p:cNvPr id="7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E48AEC-55C6-8640-8E9D-D61E6923D479}" type="slidenum">
              <a:rPr lang="en-AM" smtClean="0"/>
              <a:t>‹#›</a:t>
            </a:fld>
            <a:endParaRPr lang="en-AM"/>
          </a:p>
        </p:txBody>
      </p:sp>
    </p:spTree>
    <p:extLst>
      <p:ext uri="{BB962C8B-B14F-4D97-AF65-F5344CB8AC3E}">
        <p14:creationId xmlns:p14="http://schemas.microsoft.com/office/powerpoint/2010/main" val="2609577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F4BEC3-13EA-CF4A-8517-B8770EE224EA}" type="datetimeFigureOut">
              <a:rPr lang="en-AM" smtClean="0"/>
              <a:t>19.03.24</a:t>
            </a:fld>
            <a:endParaRPr lang="en-AM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M"/>
          </a:p>
        </p:txBody>
      </p:sp>
      <p:sp>
        <p:nvSpPr>
          <p:cNvPr id="6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E48AEC-55C6-8640-8E9D-D61E6923D479}" type="slidenum">
              <a:rPr lang="en-AM" smtClean="0"/>
              <a:t>‹#›</a:t>
            </a:fld>
            <a:endParaRPr lang="en-AM"/>
          </a:p>
        </p:txBody>
      </p:sp>
    </p:spTree>
    <p:extLst>
      <p:ext uri="{BB962C8B-B14F-4D97-AF65-F5344CB8AC3E}">
        <p14:creationId xmlns:p14="http://schemas.microsoft.com/office/powerpoint/2010/main" val="35792896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446088"/>
            <a:ext cx="3505199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23012" y="446088"/>
            <a:ext cx="5181600" cy="5414963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2" y="1598613"/>
            <a:ext cx="3505199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F4BEC3-13EA-CF4A-8517-B8770EE224EA}" type="datetimeFigureOut">
              <a:rPr lang="en-AM" smtClean="0"/>
              <a:t>19.03.24</a:t>
            </a:fld>
            <a:endParaRPr lang="en-AM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M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E48AEC-55C6-8640-8E9D-D61E6923D479}" type="slidenum">
              <a:rPr lang="en-AM" smtClean="0"/>
              <a:t>‹#›</a:t>
            </a:fld>
            <a:endParaRPr lang="en-AM"/>
          </a:p>
        </p:txBody>
      </p:sp>
    </p:spTree>
    <p:extLst>
      <p:ext uri="{BB962C8B-B14F-4D97-AF65-F5344CB8AC3E}">
        <p14:creationId xmlns:p14="http://schemas.microsoft.com/office/powerpoint/2010/main" val="507693717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4800600"/>
            <a:ext cx="89154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589212" y="634965"/>
            <a:ext cx="8915400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367338"/>
            <a:ext cx="8915400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F4BEC3-13EA-CF4A-8517-B8770EE224EA}" type="datetimeFigureOut">
              <a:rPr lang="en-AM" smtClean="0"/>
              <a:t>19.03.24</a:t>
            </a:fld>
            <a:endParaRPr lang="en-AM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M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46E48AEC-55C6-8640-8E9D-D61E6923D479}" type="slidenum">
              <a:rPr lang="en-AM" smtClean="0"/>
              <a:t>‹#›</a:t>
            </a:fld>
            <a:endParaRPr lang="en-AM"/>
          </a:p>
        </p:txBody>
      </p:sp>
    </p:spTree>
    <p:extLst>
      <p:ext uri="{BB962C8B-B14F-4D97-AF65-F5344CB8AC3E}">
        <p14:creationId xmlns:p14="http://schemas.microsoft.com/office/powerpoint/2010/main" val="3613414784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" y="228600"/>
            <a:ext cx="2851516" cy="6638628"/>
            <a:chOff x="2487613" y="285750"/>
            <a:chExt cx="2428875" cy="5654676"/>
          </a:xfrm>
        </p:grpSpPr>
        <p:sp>
          <p:nvSpPr>
            <p:cNvPr id="24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5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6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7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8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9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0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1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2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3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4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5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10" name="Group 9"/>
          <p:cNvGrpSpPr/>
          <p:nvPr/>
        </p:nvGrpSpPr>
        <p:grpSpPr>
          <a:xfrm>
            <a:off x="27221" y="-786"/>
            <a:ext cx="2356674" cy="6854039"/>
            <a:chOff x="6627813" y="194833"/>
            <a:chExt cx="1952625" cy="5678918"/>
          </a:xfrm>
        </p:grpSpPr>
        <p:sp>
          <p:nvSpPr>
            <p:cNvPr id="11" name="Freeform 27"/>
            <p:cNvSpPr/>
            <p:nvPr/>
          </p:nvSpPr>
          <p:spPr bwMode="auto"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2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3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4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5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6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7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8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9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0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1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2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7" name="Rectangle 6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F4BEC3-13EA-CF4A-8517-B8770EE224EA}" type="datetimeFigureOut">
              <a:rPr lang="en-AM" smtClean="0"/>
              <a:t>19.03.24</a:t>
            </a:fld>
            <a:endParaRPr lang="en-AM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AM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531812" y="787782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46E48AEC-55C6-8640-8E9D-D61E6923D479}" type="slidenum">
              <a:rPr lang="en-AM" smtClean="0"/>
              <a:t>‹#›</a:t>
            </a:fld>
            <a:endParaRPr lang="en-AM"/>
          </a:p>
        </p:txBody>
      </p:sp>
    </p:spTree>
    <p:extLst>
      <p:ext uri="{BB962C8B-B14F-4D97-AF65-F5344CB8AC3E}">
        <p14:creationId xmlns:p14="http://schemas.microsoft.com/office/powerpoint/2010/main" val="20942144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0" r:id="rId1"/>
    <p:sldLayoutId id="2147483721" r:id="rId2"/>
    <p:sldLayoutId id="2147483722" r:id="rId3"/>
    <p:sldLayoutId id="2147483723" r:id="rId4"/>
    <p:sldLayoutId id="2147483724" r:id="rId5"/>
    <p:sldLayoutId id="2147483725" r:id="rId6"/>
    <p:sldLayoutId id="2147483726" r:id="rId7"/>
    <p:sldLayoutId id="2147483727" r:id="rId8"/>
    <p:sldLayoutId id="2147483728" r:id="rId9"/>
    <p:sldLayoutId id="2147483729" r:id="rId10"/>
    <p:sldLayoutId id="2147483730" r:id="rId11"/>
    <p:sldLayoutId id="2147483731" r:id="rId12"/>
    <p:sldLayoutId id="2147483732" r:id="rId13"/>
    <p:sldLayoutId id="2147483733" r:id="rId14"/>
    <p:sldLayoutId id="2147483734" r:id="rId15"/>
    <p:sldLayoutId id="2147483735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3.png"/></Relationships>
</file>

<file path=ppt/slides/_rels/slide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.png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2.png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t>Blackbox Optimization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t>Exploring Techniques and Applications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Conclusion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sz="half"/>
          </p:nvPr>
        </p:nvSpPr>
        <p:spPr/>
        <p:txBody>
          <a:bodyPr/>
          <a:lstStyle/>
          <a:p/>
          <a:p>
            <a:pPr>
              <a:spcAft>
                <a:spcPts val="720"/>
              </a:spcAft>
            </a:pPr>
            <a:r>
              <a:rPr sz="1800"/>
              <a:t>Blackbox optimization offers a powerful set of tools for tackling complex optimization problems where traditional methods fall short</a:t>
            </a:r>
          </a:p>
          <a:p>
            <a:pPr>
              <a:spcAft>
                <a:spcPts val="720"/>
              </a:spcAft>
            </a:pPr>
            <a:r>
              <a:rPr sz="1800"/>
              <a:t>Continuous research and technological advancements promise to expand its capabilities and applications</a:t>
            </a:r>
          </a:p>
          <a:p>
            <a:pPr>
              <a:spcAft>
                <a:spcPts val="720"/>
              </a:spcAft>
            </a:pPr>
            <a:r>
              <a:rPr sz="1800"/>
              <a:t>The key to success lies in choosing the right technique and balancing exploration with exploitation to efficiently find optimal solutions</a:t>
            </a:r>
          </a:p>
        </p:txBody>
      </p:sp>
      <p:pic>
        <p:nvPicPr>
          <p:cNvPr id="4" name="Content Placeholder 3" descr="downloaded_image_2.png"/>
          <p:cNvPicPr>
            <a:picLocks noGrp="1" noChangeAspect="1"/>
          </p:cNvPicPr>
          <p:nvPr>
            <p:ph idx="2" sz="half"/>
          </p:nvPr>
        </p:nvPicPr>
        <p:blipFill>
          <a:blip r:embed="rId2"/>
          <a:srcRect t="6215" b="6215"/>
          <a:stretch>
            <a:fillRect/>
          </a:stretch>
        </p:blipFill>
        <p:spPr/>
      </p:pic>
    </p:spTree>
  </p:cSld>
  <p:clrMapOvr>
    <a:masterClrMapping/>
  </p:clrMapOvr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Thank You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spcAft>
                <a:spcPts val="720"/>
              </a:spcAft>
            </a:pPr>
            <a:r>
              <a:rPr sz="1800"/>
              <a:t>Thank you for your attention</a:t>
            </a:r>
          </a:p>
          <a:p>
            <a:pPr>
              <a:spcAft>
                <a:spcPts val="720"/>
              </a:spcAft>
            </a:pPr>
            <a:r>
              <a:rPr sz="1800"/>
              <a:t>Any questions?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What is Blackbox Optimization?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spcAft>
                <a:spcPts val="720"/>
              </a:spcAft>
            </a:pPr>
            <a:r>
              <a:rPr sz="1800"/>
              <a:t>Blackbox optimization refers to the process of optimizing a function without explicit knowledge of its internal workings</a:t>
            </a:r>
          </a:p>
          <a:p>
            <a:pPr>
              <a:spcAft>
                <a:spcPts val="720"/>
              </a:spcAft>
            </a:pPr>
            <a:r>
              <a:rPr sz="1800"/>
              <a:t>Such functions are called 'blackboxes' because their inputs and outputs are observable, but the process transforming these inputs into outputs remains hidden</a:t>
            </a:r>
          </a:p>
          <a:p>
            <a:pPr>
              <a:spcAft>
                <a:spcPts val="720"/>
              </a:spcAft>
            </a:pPr>
            <a:r>
              <a:rPr sz="1800"/>
              <a:t>This approach is common in scenarios where the function is complex, expensive to evaluate, or proprietary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Applications of Blackbox Optimization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spcAft>
                <a:spcPts val="720"/>
              </a:spcAft>
            </a:pPr>
            <a:r>
              <a:rPr sz="1800"/>
              <a:t>Used across various fields such as engineering, machine learning, finance, and more, where direct optimization techniques cannot be applied due to the lack of an analytical form of the function</a:t>
            </a:r>
          </a:p>
          <a:p>
            <a:pPr>
              <a:spcAft>
                <a:spcPts val="720"/>
              </a:spcAft>
            </a:pPr>
            <a:r>
              <a:rPr sz="1800"/>
              <a:t>In machine learning, it optimizes hyperparameters of models to achieve better performance</a:t>
            </a:r>
          </a:p>
          <a:p>
            <a:pPr>
              <a:spcAft>
                <a:spcPts val="720"/>
              </a:spcAft>
            </a:pPr>
            <a:r>
              <a:rPr sz="1800"/>
              <a:t>Engineering applications include optimizing design parameters for improved efficiency and performance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Key Techniques in Blackbox Optimization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spcAft>
                <a:spcPts val="720"/>
              </a:spcAft>
            </a:pPr>
            <a:r>
              <a:rPr sz="1800"/>
              <a:t>Evolutionary algorithms mimic natural evolutionary processes to iteratively find optimal solutions</a:t>
            </a:r>
          </a:p>
          <a:p>
            <a:pPr>
              <a:spcAft>
                <a:spcPts val="720"/>
              </a:spcAft>
            </a:pPr>
            <a:r>
              <a:rPr sz="1800"/>
              <a:t>Bayesian optimization uses statistical models to guide the search for the optimum and is particularly effective when evaluations of the function are costly</a:t>
            </a:r>
          </a:p>
          <a:p>
            <a:pPr>
              <a:spcAft>
                <a:spcPts val="720"/>
              </a:spcAft>
            </a:pPr>
            <a:r>
              <a:rPr sz="1800"/>
              <a:t>Gradient-free methods such as simulated annealing, which rely on probabilistic transitions to search for minima or maxima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Evolutionary Algorithms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sz="half"/>
          </p:nvPr>
        </p:nvSpPr>
        <p:spPr/>
        <p:txBody>
          <a:bodyPr/>
          <a:lstStyle/>
          <a:p>
            <a:r>
              <a:t>An Overview</a:t>
            </a:r>
          </a:p>
          <a:p>
            <a:pPr>
              <a:spcAft>
                <a:spcPts val="720"/>
              </a:spcAft>
            </a:pPr>
            <a:r>
              <a:rPr sz="1800"/>
              <a:t>By simulating processes such as natural selection and genetic mutation, these algorithms evolve solutions over generations</a:t>
            </a:r>
          </a:p>
          <a:p>
            <a:pPr>
              <a:spcAft>
                <a:spcPts val="720"/>
              </a:spcAft>
            </a:pPr>
            <a:r>
              <a:rPr sz="1800"/>
              <a:t>Widely used for multi-objective optimization problems</a:t>
            </a:r>
          </a:p>
          <a:p>
            <a:pPr>
              <a:spcAft>
                <a:spcPts val="720"/>
              </a:spcAft>
            </a:pPr>
            <a:r>
              <a:rPr sz="1800"/>
              <a:t>Key advantage: ability to escape local optima, exploring a wider solution space</a:t>
            </a:r>
          </a:p>
        </p:txBody>
      </p:sp>
      <p:pic>
        <p:nvPicPr>
          <p:cNvPr id="4" name="Content Placeholder 3" descr="downloaded_image_0.png"/>
          <p:cNvPicPr>
            <a:picLocks noGrp="1" noChangeAspect="1"/>
          </p:cNvPicPr>
          <p:nvPr>
            <p:ph idx="2" sz="half"/>
          </p:nvPr>
        </p:nvPicPr>
        <p:blipFill>
          <a:blip r:embed="rId2"/>
          <a:srcRect t="6215" b="6215"/>
          <a:stretch>
            <a:fillRect/>
          </a:stretch>
        </p:blipFill>
        <p:spPr/>
      </p:pic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Bayesian Optimization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sz="half"/>
          </p:nvPr>
        </p:nvSpPr>
        <p:spPr/>
        <p:txBody>
          <a:bodyPr/>
          <a:lstStyle/>
          <a:p>
            <a:r>
              <a:t>Efficient Use of Function Evaluations</a:t>
            </a:r>
          </a:p>
          <a:p>
            <a:pPr>
              <a:spcAft>
                <a:spcPts val="720"/>
              </a:spcAft>
            </a:pPr>
            <a:r>
              <a:rPr sz="1800"/>
              <a:t>Builds a probabilistic model of the objective function and updates this model as more evaluations are performed</a:t>
            </a:r>
          </a:p>
          <a:p>
            <a:pPr>
              <a:spcAft>
                <a:spcPts val="720"/>
              </a:spcAft>
            </a:pPr>
            <a:r>
              <a:rPr sz="1800"/>
              <a:t>Selects the next point to evaluate by balancing exploration of uncharted areas and exploitation of known promising areas</a:t>
            </a:r>
          </a:p>
          <a:p>
            <a:pPr>
              <a:spcAft>
                <a:spcPts val="720"/>
              </a:spcAft>
            </a:pPr>
            <a:r>
              <a:rPr sz="1800"/>
              <a:t>Ideal for optimizing expensive functions with very few evaluations</a:t>
            </a:r>
          </a:p>
        </p:txBody>
      </p:sp>
      <p:pic>
        <p:nvPicPr>
          <p:cNvPr id="4" name="Content Placeholder 3" descr="downloaded_image_1.png"/>
          <p:cNvPicPr>
            <a:picLocks noGrp="1" noChangeAspect="1"/>
          </p:cNvPicPr>
          <p:nvPr>
            <p:ph idx="2" sz="half"/>
          </p:nvPr>
        </p:nvPicPr>
        <p:blipFill>
          <a:blip r:embed="rId2"/>
          <a:srcRect t="6215" b="6215"/>
          <a:stretch>
            <a:fillRect/>
          </a:stretch>
        </p:blipFill>
        <p:spPr/>
      </p:pic>
    </p:spTree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Challenges in Blackbox Optimization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spcAft>
                <a:spcPts val="720"/>
              </a:spcAft>
            </a:pPr>
            <a:r>
              <a:rPr sz="1800"/>
              <a:t>Handling noisy or incomplete function evaluations, which can lead to suboptimal solutions</a:t>
            </a:r>
          </a:p>
          <a:p>
            <a:pPr>
              <a:spcAft>
                <a:spcPts val="720"/>
              </a:spcAft>
            </a:pPr>
            <a:r>
              <a:rPr sz="1800"/>
              <a:t>Scalability issues as the dimensionality of the problem increases, often referred to as the 'curse of dimensionality'</a:t>
            </a:r>
          </a:p>
          <a:p>
            <a:pPr>
              <a:spcAft>
                <a:spcPts val="720"/>
              </a:spcAft>
            </a:pPr>
            <a:r>
              <a:rPr sz="1800"/>
              <a:t>Balancing exploration and exploitation to efficiently navigate the solution space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Future Directions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spcAft>
                <a:spcPts val="720"/>
              </a:spcAft>
            </a:pPr>
            <a:r>
              <a:rPr sz="1800"/>
              <a:t>Integration of machine learning techniques to create more efficient optimization algorithms</a:t>
            </a:r>
          </a:p>
          <a:p>
            <a:pPr>
              <a:spcAft>
                <a:spcPts val="720"/>
              </a:spcAft>
            </a:pPr>
            <a:r>
              <a:rPr sz="1800"/>
              <a:t>Developing approaches that can effectively deal with high-dimensional problems</a:t>
            </a:r>
          </a:p>
          <a:p>
            <a:pPr>
              <a:spcAft>
                <a:spcPts val="720"/>
              </a:spcAft>
            </a:pPr>
            <a:r>
              <a:rPr sz="1800"/>
              <a:t>Advancements in handling uncertainties and dynamic environments during the optimization process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References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spcAft>
                <a:spcPts val="720"/>
              </a:spcAft>
            </a:pPr>
            <a:r>
              <a:rPr sz="1800"/>
              <a:t>1. Holland, J.H. (1992). Adaptation in Natural and Artificial Systems. University of Michigan Press.</a:t>
            </a:r>
          </a:p>
          <a:p>
            <a:pPr>
              <a:spcAft>
                <a:spcPts val="720"/>
              </a:spcAft>
            </a:pPr>
            <a:r>
              <a:rPr sz="1800"/>
              <a:t>2. Mockus, J. (1989). Bayesian Approach to Global Optimization. Kluwer Academic Publishers.</a:t>
            </a:r>
          </a:p>
          <a:p>
            <a:pPr>
              <a:spcAft>
                <a:spcPts val="720"/>
              </a:spcAft>
            </a:pPr>
            <a:r>
              <a:rPr sz="1800"/>
              <a:t>3. Kirkpatrick, S., Gelatt, C.D., &amp; Vecchi, M.P. (1983). Optimization by Simulated Annealing. Science, 220(4598), 671-680.</a:t>
            </a:r>
          </a:p>
          <a:p>
            <a:pPr>
              <a:spcAft>
                <a:spcPts val="720"/>
              </a:spcAft>
            </a:pPr>
            <a:r>
              <a:rPr sz="1800"/>
              <a:t>4. Goldberg, D.E. (1989). Genetic Algorithms in Search, Optimization and Machine Learning. Addison-Wesley.</a:t>
            </a:r>
          </a:p>
          <a:p>
            <a:pPr>
              <a:spcAft>
                <a:spcPts val="720"/>
              </a:spcAft>
            </a:pPr>
            <a:r>
              <a:rPr sz="1800"/>
              <a:t>5. Snoek, J., Larochelle, H., &amp; Adams, R.P. (2012). Practical Bayesian Optimization of Machine Learning Algorithms. Advances in Neural Information Processing Systems.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Wisp">
  <a:themeElements>
    <a:clrScheme name="Wisp">
      <a:dk1>
        <a:sysClr val="windowText" lastClr="000000"/>
      </a:dk1>
      <a:lt1>
        <a:sysClr val="window" lastClr="FFFFFF"/>
      </a:lt1>
      <a:dk2>
        <a:srgbClr val="766F54"/>
      </a:dk2>
      <a:lt2>
        <a:srgbClr val="E3EACF"/>
      </a:lt2>
      <a:accent1>
        <a:srgbClr val="A53010"/>
      </a:accent1>
      <a:accent2>
        <a:srgbClr val="DE7E18"/>
      </a:accent2>
      <a:accent3>
        <a:srgbClr val="9F8351"/>
      </a:accent3>
      <a:accent4>
        <a:srgbClr val="728653"/>
      </a:accent4>
      <a:accent5>
        <a:srgbClr val="92AA4C"/>
      </a:accent5>
      <a:accent6>
        <a:srgbClr val="6AAC91"/>
      </a:accent6>
      <a:hlink>
        <a:srgbClr val="FB4A18"/>
      </a:hlink>
      <a:folHlink>
        <a:srgbClr val="FB9318"/>
      </a:folHlink>
    </a:clrScheme>
    <a:fontScheme name="Wisp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Wisp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24B1A44C-C006-48B2-A4D7-E5549B3D8CD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Wisp</Template>
  <TotalTime>0</TotalTime>
  <Words>0</Words>
  <Application>Microsoft Macintosh PowerPoint</Application>
  <PresentationFormat>Widescreen</PresentationFormat>
  <Paragraphs>0</Paragraphs>
  <Slides>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4" baseType="lpstr">
      <vt:lpstr>Arial</vt:lpstr>
      <vt:lpstr>Century Gothic</vt:lpstr>
      <vt:lpstr>Wingdings 3</vt:lpstr>
      <vt:lpstr>Wisp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davit01@student.ubc.ca</dc:creator>
  <cp:lastModifiedBy>davit01@student.ubc.ca</cp:lastModifiedBy>
  <cp:revision>2</cp:revision>
  <dcterms:created xsi:type="dcterms:W3CDTF">2024-03-20T01:40:00Z</dcterms:created>
  <dcterms:modified xsi:type="dcterms:W3CDTF">2024-03-20T02:07:56Z</dcterms:modified>
</cp:coreProperties>
</file>

<file path=docProps/thumbnail.jpeg>
</file>